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1" r:id="rId2"/>
    <p:sldId id="272" r:id="rId3"/>
    <p:sldId id="375" r:id="rId4"/>
    <p:sldId id="325" r:id="rId5"/>
    <p:sldId id="281" r:id="rId6"/>
    <p:sldId id="286" r:id="rId7"/>
    <p:sldId id="289" r:id="rId8"/>
    <p:sldId id="368" r:id="rId9"/>
    <p:sldId id="315" r:id="rId10"/>
    <p:sldId id="369" r:id="rId11"/>
    <p:sldId id="377" r:id="rId12"/>
    <p:sldId id="275" r:id="rId13"/>
    <p:sldId id="380" r:id="rId14"/>
    <p:sldId id="276" r:id="rId15"/>
    <p:sldId id="366" r:id="rId16"/>
    <p:sldId id="373" r:id="rId17"/>
    <p:sldId id="378" r:id="rId18"/>
    <p:sldId id="379" r:id="rId19"/>
    <p:sldId id="370" r:id="rId20"/>
    <p:sldId id="367" r:id="rId21"/>
    <p:sldId id="371" r:id="rId22"/>
    <p:sldId id="364" r:id="rId23"/>
    <p:sldId id="361" r:id="rId24"/>
    <p:sldId id="363" r:id="rId25"/>
    <p:sldId id="365" r:id="rId26"/>
    <p:sldId id="358" r:id="rId27"/>
  </p:sldIdLst>
  <p:sldSz cx="12192000" cy="6858000"/>
  <p:notesSz cx="9240838" cy="69548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77642" autoAdjust="0"/>
  </p:normalViewPr>
  <p:slideViewPr>
    <p:cSldViewPr>
      <p:cViewPr varScale="1">
        <p:scale>
          <a:sx n="87" d="100"/>
          <a:sy n="87" d="100"/>
        </p:scale>
        <p:origin x="461" y="7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234338" y="1"/>
            <a:ext cx="4004363" cy="348950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0355A3E8-6CC0-4A66-9468-4928D2635344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605890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234338" y="6605890"/>
            <a:ext cx="4004363" cy="348949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19CF7719-BACD-4E27-97A9-DE2EAAC13F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8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4363" cy="3477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234338" y="0"/>
            <a:ext cx="4004363" cy="347742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B26F52E-265E-41C7-9DDC-826622ECAAF8}" type="datetimeFigureOut">
              <a:rPr lang="zh-TW" altLang="en-US" smtClean="0"/>
              <a:pPr/>
              <a:t>2021/1/21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03463" y="522288"/>
            <a:ext cx="4633912" cy="2606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24084" y="3303549"/>
            <a:ext cx="7392670" cy="3129677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605889"/>
            <a:ext cx="4004363" cy="3477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234338" y="6605889"/>
            <a:ext cx="4004363" cy="34774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35E57158-30C4-4DC0-9437-620F9D3B4BF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6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CT, radiography and MRI images</a:t>
            </a:r>
          </a:p>
          <a:p>
            <a:r>
              <a:rPr lang="zh-TW" altLang="en-US" dirty="0"/>
              <a:t>通常</a:t>
            </a:r>
            <a:r>
              <a:rPr lang="en-US" altLang="zh-TW" dirty="0"/>
              <a:t>sensed</a:t>
            </a:r>
            <a:r>
              <a:rPr lang="zh-TW" altLang="en-US" dirty="0"/>
              <a:t>完畢後是一個低解析度的圖片，甚至有些資料損失，透過</a:t>
            </a:r>
            <a:r>
              <a:rPr lang="en-US" altLang="zh-TW" dirty="0"/>
              <a:t>CS</a:t>
            </a:r>
            <a:r>
              <a:rPr lang="zh-TW" altLang="en-US" dirty="0"/>
              <a:t>可以解一個</a:t>
            </a:r>
            <a:r>
              <a:rPr lang="en-US" altLang="zh-TW" dirty="0"/>
              <a:t>underdetermined linear systems </a:t>
            </a:r>
            <a:r>
              <a:rPr lang="zh-TW" altLang="en-US" dirty="0"/>
              <a:t>將圖片有效率的解回高解析度的圖片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4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如圖，</a:t>
            </a:r>
            <a:r>
              <a:rPr lang="en-US" altLang="zh-TW" dirty="0"/>
              <a:t>x</a:t>
            </a:r>
            <a:r>
              <a:rPr lang="zh-TW" altLang="en-US" dirty="0"/>
              <a:t>是輸入的訊號，可以是一維的訊號，例如心電圖或肌電圖等等的生理訊號，也可以是二維的訊號例如圖片。</a:t>
            </a:r>
            <a:endParaRPr lang="en-US" altLang="zh-TW" dirty="0"/>
          </a:p>
          <a:p>
            <a:r>
              <a:rPr lang="en-US" altLang="zh-TW" dirty="0"/>
              <a:t>Phi </a:t>
            </a:r>
            <a:r>
              <a:rPr lang="zh-TW" altLang="en-US" dirty="0"/>
              <a:t>是</a:t>
            </a:r>
            <a:r>
              <a:rPr lang="en-US" altLang="zh-TW" dirty="0"/>
              <a:t>sensing matrix</a:t>
            </a:r>
            <a:r>
              <a:rPr lang="zh-TW" altLang="en-US" dirty="0"/>
              <a:t>，</a:t>
            </a:r>
            <a:r>
              <a:rPr lang="en-US" altLang="zh-TW" dirty="0"/>
              <a:t>x</a:t>
            </a:r>
            <a:r>
              <a:rPr lang="zh-TW" altLang="en-US" dirty="0"/>
              <a:t>經過</a:t>
            </a:r>
            <a:r>
              <a:rPr lang="en-US" altLang="zh-TW" dirty="0"/>
              <a:t>phi</a:t>
            </a:r>
            <a:r>
              <a:rPr lang="zh-TW" altLang="en-US" dirty="0"/>
              <a:t>的轉換後可以將維度降低，也就是將訊號壓縮變成</a:t>
            </a:r>
            <a:r>
              <a:rPr lang="en-US" altLang="zh-TW" dirty="0"/>
              <a:t>measurements  y</a:t>
            </a:r>
            <a:r>
              <a:rPr lang="zh-TW" altLang="en-US" dirty="0"/>
              <a:t>。如此一來，可以讓傳輸或是儲存的成本降低。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</a:t>
            </a:r>
            <a:r>
              <a:rPr lang="en-US" altLang="zh-TW" dirty="0"/>
              <a:t>x</a:t>
            </a:r>
            <a:r>
              <a:rPr lang="zh-TW" altLang="en-US" dirty="0"/>
              <a:t>經過某些</a:t>
            </a:r>
            <a:r>
              <a:rPr lang="en-US" altLang="zh-TW" dirty="0"/>
              <a:t>domain</a:t>
            </a:r>
            <a:r>
              <a:rPr lang="zh-TW" altLang="en-US" dirty="0"/>
              <a:t>轉換後可以表示成</a:t>
            </a:r>
            <a:r>
              <a:rPr lang="en-US" altLang="zh-TW" dirty="0"/>
              <a:t>sparse vector,</a:t>
            </a:r>
            <a:r>
              <a:rPr lang="zh-TW" altLang="en-US" dirty="0"/>
              <a:t> </a:t>
            </a:r>
            <a:r>
              <a:rPr lang="en-US" altLang="zh-TW" dirty="0"/>
              <a:t>s</a:t>
            </a:r>
            <a:r>
              <a:rPr lang="zh-TW" altLang="en-US" dirty="0"/>
              <a:t>，則可以說</a:t>
            </a:r>
            <a:r>
              <a:rPr lang="en-US" altLang="zh-TW" dirty="0"/>
              <a:t>x</a:t>
            </a:r>
            <a:r>
              <a:rPr lang="zh-TW" altLang="en-US" dirty="0"/>
              <a:t>是</a:t>
            </a:r>
            <a:r>
              <a:rPr lang="en-US" altLang="zh-TW" dirty="0"/>
              <a:t>sparse</a:t>
            </a:r>
            <a:r>
              <a:rPr lang="zh-TW" altLang="en-US" dirty="0"/>
              <a:t>。這些</a:t>
            </a:r>
            <a:r>
              <a:rPr lang="en-US" altLang="zh-TW" dirty="0"/>
              <a:t>sparse transform</a:t>
            </a:r>
            <a:r>
              <a:rPr lang="zh-TW" altLang="en-US" dirty="0"/>
              <a:t>可以是</a:t>
            </a:r>
            <a:r>
              <a:rPr lang="en-US" altLang="zh-TW" dirty="0"/>
              <a:t>DCT,</a:t>
            </a:r>
            <a:r>
              <a:rPr lang="zh-TW" altLang="en-US" dirty="0"/>
              <a:t>小波轉換等等，不同的訊號適合不同的</a:t>
            </a:r>
            <a:r>
              <a:rPr lang="en-US" altLang="zh-TW" dirty="0"/>
              <a:t>sparse transform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還原的部分，是一種</a:t>
            </a:r>
            <a:r>
              <a:rPr lang="en-US" altLang="zh-TW" dirty="0"/>
              <a:t>Ill-posed inverse problems</a:t>
            </a:r>
            <a:r>
              <a:rPr lang="zh-TW" altLang="en-US" dirty="0"/>
              <a:t>，也就是</a:t>
            </a:r>
            <a:r>
              <a:rPr lang="en-US" altLang="zh-TW" dirty="0"/>
              <a:t>y</a:t>
            </a:r>
            <a:r>
              <a:rPr lang="zh-TW" altLang="en-US" dirty="0"/>
              <a:t>想要還原回</a:t>
            </a:r>
            <a:r>
              <a:rPr lang="en-US" altLang="zh-TW" dirty="0"/>
              <a:t>x</a:t>
            </a:r>
            <a:r>
              <a:rPr lang="zh-TW" altLang="en-US" dirty="0"/>
              <a:t>的話，解答不只一種，這個問題可以使用演算法或是神經網路來解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備用</a:t>
            </a:r>
            <a:r>
              <a:rPr lang="en-US" altLang="zh-TW" dirty="0"/>
              <a:t>)</a:t>
            </a:r>
            <a:r>
              <a:rPr lang="el-GR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Φψ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仍保留</a:t>
            </a:r>
            <a:r>
              <a:rPr lang="el-GR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Φ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的特性這樣最好，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sensing matrix should be highly incoherent with 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sparsifying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basis </a:t>
            </a:r>
            <a:r>
              <a:rPr lang="el-GR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ψ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l-GR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Φ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具有隨機性，代表的是對輸入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還原品質的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223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這篇</a:t>
            </a:r>
            <a:r>
              <a:rPr lang="en-US" altLang="zh-TW" dirty="0"/>
              <a:t>paper</a:t>
            </a:r>
            <a:r>
              <a:rPr lang="zh-TW" altLang="en-US" dirty="0"/>
              <a:t>的想法是，使用</a:t>
            </a:r>
            <a:r>
              <a:rPr lang="en-US" altLang="zh-TW" dirty="0" err="1"/>
              <a:t>nn</a:t>
            </a:r>
            <a:r>
              <a:rPr lang="zh-TW" altLang="en-US" dirty="0"/>
              <a:t>取代過去的疊代方法，把</a:t>
            </a:r>
            <a:r>
              <a:rPr lang="en-US" altLang="zh-TW" dirty="0" err="1"/>
              <a:t>nn</a:t>
            </a:r>
            <a:r>
              <a:rPr lang="zh-TW" altLang="en-US" dirty="0"/>
              <a:t>視為一種演算法，他可以把</a:t>
            </a:r>
            <a:r>
              <a:rPr lang="en-US" altLang="zh-TW" dirty="0"/>
              <a:t>CS measurement</a:t>
            </a:r>
            <a:r>
              <a:rPr lang="en-US" altLang="zh-TW" baseline="0" dirty="0"/>
              <a:t> </a:t>
            </a:r>
            <a:r>
              <a:rPr lang="zh-TW" altLang="en-US" baseline="0" dirty="0"/>
              <a:t>還原成圖片或是原本的訊號。</a:t>
            </a:r>
            <a:endParaRPr lang="en-US" altLang="zh-TW" baseline="0" dirty="0"/>
          </a:p>
          <a:p>
            <a:endParaRPr lang="en-US" altLang="zh-TW" baseline="0" dirty="0"/>
          </a:p>
          <a:p>
            <a:r>
              <a:rPr lang="zh-TW" altLang="en-US" baseline="0" dirty="0"/>
              <a:t>這邊是使用</a:t>
            </a:r>
            <a:r>
              <a:rPr lang="en-US" altLang="zh-TW" baseline="0" dirty="0"/>
              <a:t>non-overlapping</a:t>
            </a:r>
            <a:r>
              <a:rPr lang="zh-TW" altLang="en-US" baseline="0" dirty="0"/>
              <a:t>的</a:t>
            </a:r>
            <a:r>
              <a:rPr lang="en-US" altLang="zh-TW" baseline="0" dirty="0"/>
              <a:t>patch-based</a:t>
            </a:r>
            <a:r>
              <a:rPr lang="zh-TW" altLang="en-US" baseline="0" dirty="0"/>
              <a:t>圖片輸入進去，原因有兩個，一個是</a:t>
            </a:r>
            <a:r>
              <a:rPr lang="en-US" altLang="zh-TW" baseline="0" dirty="0"/>
              <a:t>training data</a:t>
            </a:r>
            <a:r>
              <a:rPr lang="zh-TW" altLang="en-US" baseline="0" dirty="0"/>
              <a:t>可以增加，另一個是因為</a:t>
            </a:r>
            <a:r>
              <a:rPr lang="en-US" altLang="zh-TW" baseline="0" dirty="0"/>
              <a:t>fc</a:t>
            </a:r>
            <a:r>
              <a:rPr lang="zh-TW" altLang="en-US" baseline="0" dirty="0"/>
              <a:t> </a:t>
            </a:r>
            <a:r>
              <a:rPr lang="en-US" altLang="zh-TW" baseline="0" dirty="0"/>
              <a:t>layer</a:t>
            </a:r>
            <a:r>
              <a:rPr lang="zh-TW" altLang="en-US" baseline="0" dirty="0"/>
              <a:t>的</a:t>
            </a:r>
            <a:r>
              <a:rPr lang="en-US" altLang="zh-TW" baseline="0" dirty="0"/>
              <a:t>size</a:t>
            </a:r>
            <a:r>
              <a:rPr lang="zh-TW" altLang="en-US" baseline="0" dirty="0"/>
              <a:t>大，用</a:t>
            </a:r>
            <a:r>
              <a:rPr lang="en-US" altLang="zh-TW" baseline="0" dirty="0"/>
              <a:t>patch</a:t>
            </a:r>
            <a:r>
              <a:rPr lang="zh-TW" altLang="en-US" baseline="0" dirty="0"/>
              <a:t>的話比較不需要這麼多參數，</a:t>
            </a:r>
            <a:r>
              <a:rPr lang="en-US" altLang="zh-TW" baseline="0" dirty="0"/>
              <a:t>33</a:t>
            </a:r>
            <a:r>
              <a:rPr lang="zh-TW" altLang="en-US" baseline="0" dirty="0"/>
              <a:t>*</a:t>
            </a:r>
            <a:r>
              <a:rPr lang="en-US" altLang="zh-TW" baseline="0" dirty="0"/>
              <a:t>33</a:t>
            </a:r>
            <a:r>
              <a:rPr lang="zh-TW" altLang="en-US" baseline="0" dirty="0"/>
              <a:t>是在</a:t>
            </a:r>
            <a:r>
              <a:rPr lang="en-US" altLang="zh-TW" baseline="0" dirty="0"/>
              <a:t>model size</a:t>
            </a:r>
            <a:r>
              <a:rPr lang="zh-TW" altLang="en-US" baseline="0" dirty="0"/>
              <a:t>和還原效果取得平衡點決定的一個數值</a:t>
            </a:r>
            <a:endParaRPr lang="en-US" altLang="zh-TW" baseline="0" dirty="0"/>
          </a:p>
          <a:p>
            <a:endParaRPr lang="en-US" altLang="zh-TW" dirty="0"/>
          </a:p>
          <a:p>
            <a:r>
              <a:rPr lang="en-US" altLang="zh-TW" baseline="0" dirty="0"/>
              <a:t>(</a:t>
            </a:r>
            <a:r>
              <a:rPr lang="zh-TW" altLang="en-US" baseline="0" dirty="0"/>
              <a:t>備用</a:t>
            </a:r>
            <a:r>
              <a:rPr lang="en-US" altLang="zh-TW" baseline="0" dirty="0"/>
              <a:t>) </a:t>
            </a:r>
            <a:endParaRPr lang="en-US" altLang="zh-TW" dirty="0"/>
          </a:p>
          <a:p>
            <a:r>
              <a:rPr lang="zh-TW" altLang="en-US" dirty="0"/>
              <a:t>上圖架構要特別注意，輸入圖片經由</a:t>
            </a:r>
            <a:r>
              <a:rPr lang="en-US" altLang="zh-TW" dirty="0"/>
              <a:t>CS</a:t>
            </a:r>
            <a:r>
              <a:rPr lang="zh-TW" altLang="en-US" dirty="0"/>
              <a:t>轉換成</a:t>
            </a:r>
            <a:r>
              <a:rPr lang="en-US" altLang="zh-TW" dirty="0" err="1"/>
              <a:t>measurments</a:t>
            </a:r>
            <a:r>
              <a:rPr lang="zh-TW" altLang="en-US" dirty="0"/>
              <a:t>後，不能直接輸入後面的網路架構，因為這是一條</a:t>
            </a:r>
            <a:r>
              <a:rPr lang="en-US" altLang="zh-TW" dirty="0"/>
              <a:t>col</a:t>
            </a:r>
            <a:r>
              <a:rPr lang="zh-TW" altLang="en-US" dirty="0"/>
              <a:t> </a:t>
            </a:r>
            <a:r>
              <a:rPr lang="en-US" altLang="zh-TW" dirty="0"/>
              <a:t>vector.</a:t>
            </a:r>
          </a:p>
          <a:p>
            <a:r>
              <a:rPr lang="zh-TW" altLang="en-US" dirty="0"/>
              <a:t>因此要先把他轉回一張粗估的圖片，才有辦法輸入</a:t>
            </a:r>
            <a:r>
              <a:rPr lang="en-US" altLang="zh-TW" dirty="0" err="1"/>
              <a:t>nn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這張粗估的圖片可以使用傳統的</a:t>
            </a:r>
            <a:r>
              <a:rPr lang="en-CA" altLang="zh-TW" dirty="0"/>
              <a:t>iterative approaches</a:t>
            </a:r>
            <a:r>
              <a:rPr lang="zh-TW" altLang="en-US" dirty="0"/>
              <a:t>來得到，但是因為傳統的方法所需時間長，，因此這邊可以使用一層</a:t>
            </a:r>
            <a:r>
              <a:rPr lang="en-US" altLang="zh-TW" dirty="0"/>
              <a:t>fc</a:t>
            </a:r>
            <a:r>
              <a:rPr lang="zh-TW" altLang="en-US" dirty="0"/>
              <a:t>層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CS measurement vector </a:t>
            </a:r>
            <a:r>
              <a:rPr lang="zh-TW" altLang="en-US" dirty="0"/>
              <a:t>轉</a:t>
            </a:r>
            <a:r>
              <a:rPr lang="en-US" altLang="zh-TW" dirty="0"/>
              <a:t>2d</a:t>
            </a:r>
            <a:r>
              <a:rPr lang="en-US" altLang="zh-TW" baseline="0" dirty="0"/>
              <a:t> array.</a:t>
            </a:r>
          </a:p>
          <a:p>
            <a:endParaRPr lang="en-US" altLang="zh-TW" baseline="0" dirty="0"/>
          </a:p>
          <a:p>
            <a:r>
              <a:rPr lang="en-US" altLang="zh-TW" baseline="0" dirty="0"/>
              <a:t>(</a:t>
            </a:r>
            <a:r>
              <a:rPr lang="zh-TW" altLang="en-US" baseline="0" dirty="0"/>
              <a:t>備用</a:t>
            </a:r>
            <a:r>
              <a:rPr lang="en-US" altLang="zh-TW" baseline="0" dirty="0"/>
              <a:t>) the block reconstructions are arranged to form an image and passed through a denoiser to remove the blocky artifacts and produce the final reconstruction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patch-based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演算法，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phi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因為參數過大很難學</a:t>
            </a:r>
          </a:p>
          <a:p>
            <a:endParaRPr lang="en-US" altLang="zh-TW" baseline="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Loss function </a:t>
            </a:r>
            <a:r>
              <a:rPr lang="zh-TW" altLang="en-US" dirty="0"/>
              <a:t>有兩種，一種是單純的</a:t>
            </a:r>
            <a:r>
              <a:rPr lang="en-US" altLang="zh-TW" dirty="0"/>
              <a:t>Euclidean loss</a:t>
            </a:r>
            <a:r>
              <a:rPr lang="zh-TW" altLang="en-US" dirty="0"/>
              <a:t>，另一種是</a:t>
            </a:r>
            <a:r>
              <a:rPr lang="en-US" altLang="zh-TW" dirty="0"/>
              <a:t>Euclidean loss</a:t>
            </a:r>
            <a:r>
              <a:rPr lang="zh-TW" altLang="en-US" dirty="0"/>
              <a:t>又外加</a:t>
            </a:r>
            <a:r>
              <a:rPr lang="en-US" altLang="zh-TW" dirty="0"/>
              <a:t>GAN</a:t>
            </a:r>
            <a:r>
              <a:rPr lang="zh-TW" altLang="en-US" dirty="0"/>
              <a:t>的概念。我這邊分兩種講的意義是，在許多</a:t>
            </a:r>
            <a:r>
              <a:rPr lang="en-US" altLang="zh-TW" dirty="0"/>
              <a:t>reconstruction</a:t>
            </a:r>
            <a:r>
              <a:rPr lang="zh-TW" altLang="en-US" dirty="0"/>
              <a:t>的網路架構中，原本的</a:t>
            </a:r>
            <a:r>
              <a:rPr lang="en-US" altLang="zh-TW" dirty="0"/>
              <a:t>loss function</a:t>
            </a:r>
            <a:r>
              <a:rPr lang="zh-TW" altLang="en-US" dirty="0"/>
              <a:t>如果再補上</a:t>
            </a:r>
            <a:r>
              <a:rPr lang="en-US" altLang="zh-TW" dirty="0"/>
              <a:t>Adversarial Loss</a:t>
            </a:r>
            <a:r>
              <a:rPr lang="zh-TW" altLang="en-US" dirty="0"/>
              <a:t>，</a:t>
            </a:r>
            <a:r>
              <a:rPr lang="en-US" altLang="zh-TW" dirty="0"/>
              <a:t>performance</a:t>
            </a:r>
            <a:r>
              <a:rPr lang="zh-TW" altLang="en-US" dirty="0"/>
              <a:t>都很有可能再提高，像目前這個架構會提高</a:t>
            </a:r>
            <a:r>
              <a:rPr lang="en-US" altLang="zh-TW" dirty="0"/>
              <a:t>1-2dB</a:t>
            </a:r>
            <a:r>
              <a:rPr lang="zh-TW" altLang="en-US" dirty="0"/>
              <a:t>左右，所以可以把它看成一個獨立的東西，都可以補上。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可以看到第二個</a:t>
            </a:r>
            <a:r>
              <a:rPr lang="en-US" altLang="zh-TW" dirty="0"/>
              <a:t>term</a:t>
            </a:r>
            <a:r>
              <a:rPr lang="zh-TW" altLang="en-US" dirty="0"/>
              <a:t>是多加上去的，是</a:t>
            </a:r>
            <a:r>
              <a:rPr lang="en-US" altLang="zh-TW" dirty="0"/>
              <a:t>discriminator</a:t>
            </a:r>
            <a:r>
              <a:rPr lang="zh-TW" altLang="en-US" dirty="0"/>
              <a:t>的判斷</a:t>
            </a:r>
            <a:r>
              <a:rPr lang="en-US" altLang="zh-TW" dirty="0"/>
              <a:t>generator</a:t>
            </a:r>
            <a:r>
              <a:rPr lang="zh-TW" altLang="en-US" dirty="0"/>
              <a:t>出來是真的圖片，就必須給他</a:t>
            </a:r>
            <a:r>
              <a:rPr lang="en-US" altLang="zh-TW" dirty="0"/>
              <a:t>penalty</a:t>
            </a:r>
            <a:r>
              <a:rPr lang="zh-TW" altLang="en-US" dirty="0"/>
              <a:t>在</a:t>
            </a:r>
            <a:r>
              <a:rPr lang="en-US" altLang="zh-TW" dirty="0"/>
              <a:t>generator</a:t>
            </a:r>
            <a:r>
              <a:rPr lang="zh-TW" altLang="en-US" dirty="0"/>
              <a:t>上</a:t>
            </a:r>
            <a:endParaRPr lang="en-US" altLang="zh-TW" dirty="0"/>
          </a:p>
          <a:p>
            <a:r>
              <a:rPr lang="zh-TW" altLang="en-US" dirty="0"/>
              <a:t>注意</a:t>
            </a:r>
            <a:r>
              <a:rPr lang="en-US" altLang="zh-TW" dirty="0" err="1"/>
              <a:t>Lce</a:t>
            </a:r>
            <a:r>
              <a:rPr lang="zh-TW" altLang="en-US" dirty="0"/>
              <a:t>是</a:t>
            </a:r>
            <a:r>
              <a:rPr lang="en-US" altLang="zh-TW" dirty="0"/>
              <a:t>binary </a:t>
            </a:r>
            <a:r>
              <a:rPr lang="en-US" altLang="zh-TW" dirty="0" err="1"/>
              <a:t>crossentropy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34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648072"/>
          </a:xfrm>
        </p:spPr>
        <p:txBody>
          <a:bodyPr/>
          <a:lstStyle>
            <a:lvl1pPr>
              <a:defRPr sz="4000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>
            <a:lvl1pPr>
              <a:defRPr sz="2400" baseline="0">
                <a:latin typeface="Calibri" pitchFamily="34" charset="0"/>
                <a:ea typeface="標楷體" pitchFamily="65" charset="-120"/>
              </a:defRPr>
            </a:lvl1pPr>
            <a:lvl2pPr>
              <a:defRPr sz="2400" baseline="0">
                <a:latin typeface="Calibri" pitchFamily="34" charset="0"/>
                <a:ea typeface="標楷體" pitchFamily="65" charset="-120"/>
              </a:defRPr>
            </a:lvl2pPr>
            <a:lvl3pPr>
              <a:defRPr sz="2000" baseline="0">
                <a:latin typeface="Calibri" pitchFamily="34" charset="0"/>
                <a:ea typeface="標楷體" pitchFamily="65" charset="-120"/>
              </a:defRPr>
            </a:lvl3pPr>
            <a:lvl4pPr>
              <a:defRPr sz="2000" baseline="0">
                <a:latin typeface="Calibri" pitchFamily="34" charset="0"/>
                <a:ea typeface="標楷體" pitchFamily="65" charset="-120"/>
              </a:defRPr>
            </a:lvl4pPr>
            <a:lvl5pPr>
              <a:defRPr sz="2000"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49" y="6356350"/>
            <a:ext cx="3860800" cy="501650"/>
          </a:xfrm>
        </p:spPr>
        <p:txBody>
          <a:bodyPr/>
          <a:lstStyle>
            <a:lvl1pPr algn="l"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3119040" cy="501650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Straight Connector 10"/>
          <p:cNvCxnSpPr/>
          <p:nvPr userDrawn="1"/>
        </p:nvCxnSpPr>
        <p:spPr bwMode="auto">
          <a:xfrm>
            <a:off x="183848" y="908720"/>
            <a:ext cx="11785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ingmon/ReconNet-hl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ingyungchen/ReconNet?fbclid=IwAR1BdGRM91ssk1wrZMZoK03h-uSqfhNpg7E36wxk4Yahg02ujbBH3HwV26w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207568" y="3147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3300" dirty="0" err="1">
                <a:solidFill>
                  <a:srgbClr val="008000"/>
                </a:solidFill>
                <a:latin typeface="+mj-lt"/>
                <a:ea typeface="標楷體" pitchFamily="65" charset="-120"/>
              </a:rPr>
              <a:t>MSoC</a:t>
            </a:r>
            <a:r>
              <a:rPr lang="en-US" altLang="zh-TW" sz="3300" dirty="0">
                <a:solidFill>
                  <a:srgbClr val="008000"/>
                </a:solidFill>
                <a:latin typeface="+mj-lt"/>
                <a:ea typeface="標楷體" pitchFamily="65" charset="-120"/>
              </a:rPr>
              <a:t> Final Project</a:t>
            </a:r>
          </a:p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January 22, 2021</a:t>
            </a:r>
            <a:endParaRPr lang="en-US" altLang="zh-TW" sz="29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493068" y="3100606"/>
            <a:ext cx="11201400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Presenter: Ting-Yang Chen, Yu-Cheng Lin, I-</a:t>
            </a:r>
            <a:r>
              <a:rPr lang="en-US" altLang="zh-TW" sz="2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Hsuan</a:t>
            </a: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 Liu</a:t>
            </a:r>
          </a:p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Team#: 1</a:t>
            </a:r>
          </a:p>
          <a:p>
            <a:pPr algn="ctr">
              <a:lnSpc>
                <a:spcPct val="150000"/>
              </a:lnSpc>
            </a:pPr>
            <a:r>
              <a:rPr lang="en-US" altLang="zh-TW" sz="2000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Graduate Institute of Electronics Engineering, National Taiwan Univers</a:t>
            </a:r>
            <a:r>
              <a:rPr lang="en-US" altLang="zh-TW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ity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2" descr="Image result for å°å¤§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72" y="4878060"/>
            <a:ext cx="1691191" cy="1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140768" y="1235968"/>
            <a:ext cx="9906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TW" b="1" dirty="0">
                <a:ea typeface="PMingLiU" pitchFamily="18" charset="-120"/>
              </a:rPr>
              <a:t>Reconstruction of Compressively Sensed Diagnostic Images</a:t>
            </a:r>
            <a:r>
              <a:rPr lang="zh-TW" altLang="en-US" b="1" dirty="0">
                <a:ea typeface="PMingLiU" pitchFamily="18" charset="-120"/>
              </a:rPr>
              <a:t> </a:t>
            </a:r>
            <a:r>
              <a:rPr lang="en-US" altLang="zh-TW" b="1" dirty="0">
                <a:ea typeface="PMingLiU" pitchFamily="18" charset="-120"/>
              </a:rPr>
              <a:t>Using HLS Solution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A1D16E-F4BB-46E8-9C87-E8607FC66851}"/>
              </a:ext>
            </a:extLst>
          </p:cNvPr>
          <p:cNvSpPr txBox="1"/>
          <p:nvPr/>
        </p:nvSpPr>
        <p:spPr>
          <a:xfrm>
            <a:off x="5637402" y="29738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939363" y="5949280"/>
            <a:ext cx="4914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hlinkClick r:id="rId3"/>
              </a:rPr>
              <a:t>https://github.com/linkingmon/ReconNet-hls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968229" y="6298286"/>
            <a:ext cx="4663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dirty="0">
                <a:latin typeface="Segoe UI Historic" panose="020B0502040204020203" pitchFamily="34" charset="0"/>
                <a:hlinkClick r:id="rId4"/>
              </a:rPr>
              <a:t>https://github.com/tingyungchen/ReconNet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14A35-C502-4DD0-8F92-87C60CD6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2EEAC-2E75-4BFC-9EE1-55985DB2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Compressive sensing</a:t>
            </a:r>
          </a:p>
          <a:p>
            <a:pPr lvl="1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ReconNet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Software simulation</a:t>
            </a:r>
          </a:p>
          <a:p>
            <a:r>
              <a:rPr lang="en-US" altLang="zh-TW" dirty="0"/>
              <a:t>HLS implementation</a:t>
            </a:r>
          </a:p>
          <a:p>
            <a:pPr lvl="1"/>
            <a:r>
              <a:rPr lang="en-US" altLang="zh-TW" dirty="0"/>
              <a:t>HLS Workflow</a:t>
            </a:r>
          </a:p>
          <a:p>
            <a:pPr lvl="1"/>
            <a:r>
              <a:rPr lang="en-US" altLang="zh-TW" dirty="0"/>
              <a:t>Model quantization</a:t>
            </a:r>
          </a:p>
          <a:p>
            <a:pPr lvl="1"/>
            <a:r>
              <a:rPr lang="en-US" altLang="zh-TW" dirty="0"/>
              <a:t>Dataflow, streaming and line-buffer</a:t>
            </a:r>
          </a:p>
          <a:p>
            <a:pPr lvl="1"/>
            <a:r>
              <a:rPr lang="en-US" altLang="zh-TW" dirty="0"/>
              <a:t>Comparison Table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PYNQ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Summary &amp; Future Work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0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Cosim</a:t>
            </a:r>
            <a:r>
              <a:rPr lang="en-US" altLang="zh-TW" dirty="0"/>
              <a:t> cost several days, so we skip this step</a:t>
            </a:r>
          </a:p>
          <a:p>
            <a:r>
              <a:rPr lang="en-US" altLang="zh-TW" dirty="0"/>
              <a:t>All the works are our original work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CED7EB-A5EA-439C-BB56-80464E4A3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04156"/>
            <a:ext cx="11185321" cy="40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4930E-0E39-4CAC-A973-475D9F855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Quantization (1/2)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08D433-D44C-49FC-831B-DDB9F3C5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Fixed point arithmetic uses significantly fewer resources for basic operations and less memory usage</a:t>
            </a:r>
          </a:p>
          <a:p>
            <a:r>
              <a:rPr lang="en-US" altLang="zh-TW" dirty="0"/>
              <a:t>However, range of model weights and feature map varies from layers (Even 24 bit fixed point get poor results)</a:t>
            </a:r>
          </a:p>
          <a:p>
            <a:r>
              <a:rPr lang="en-US" altLang="zh-TW" dirty="0"/>
              <a:t>We use float-16 (1 signed, 5 </a:t>
            </a:r>
            <a:r>
              <a:rPr lang="en-US" altLang="zh-TW" dirty="0" err="1"/>
              <a:t>exp</a:t>
            </a:r>
            <a:r>
              <a:rPr lang="en-US" altLang="zh-TW" dirty="0"/>
              <a:t>, 10 mantissa) for implementation (Software verified)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3213832"/>
            <a:ext cx="2961104" cy="5743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3788184"/>
            <a:ext cx="93059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3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E9AE8-E001-4214-984B-DE5A2E152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Model Quantization (2/2)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1F207-F2AC-4DFC-A344-1F1E3FE8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Post-training quantization </a:t>
            </a:r>
          </a:p>
          <a:p>
            <a:pPr lvl="1"/>
            <a:r>
              <a:rPr lang="en-US" altLang="zh-TW" dirty="0"/>
              <a:t>Reduce </a:t>
            </a:r>
            <a:r>
              <a:rPr lang="en-US" altLang="zh-TW" dirty="0" err="1"/>
              <a:t>ReconNet</a:t>
            </a:r>
            <a:r>
              <a:rPr lang="en-US" altLang="zh-TW" dirty="0"/>
              <a:t> model size</a:t>
            </a:r>
          </a:p>
          <a:p>
            <a:pPr lvl="1"/>
            <a:r>
              <a:rPr lang="en-US" altLang="zh-TW" dirty="0"/>
              <a:t>Reduce hardware resources</a:t>
            </a:r>
          </a:p>
          <a:p>
            <a:r>
              <a:rPr lang="en-US" altLang="zh-TW" b="1" dirty="0"/>
              <a:t>Simple linear equation applied</a:t>
            </a:r>
          </a:p>
          <a:p>
            <a:pPr lvl="1"/>
            <a:r>
              <a:rPr lang="en-US" altLang="zh-TW" dirty="0"/>
              <a:t>r is the real value (usually </a:t>
            </a:r>
            <a:r>
              <a:rPr lang="en-US" altLang="zh-TW" i="1" dirty="0"/>
              <a:t>float32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i="1" dirty="0"/>
              <a:t>q</a:t>
            </a:r>
            <a:r>
              <a:rPr lang="en-US" altLang="zh-TW" dirty="0"/>
              <a:t> is its quantized representation as a </a:t>
            </a:r>
          </a:p>
          <a:p>
            <a:pPr marL="457200" lvl="1" indent="0">
              <a:buNone/>
            </a:pPr>
            <a:r>
              <a:rPr lang="en-US" altLang="zh-TW" i="1" dirty="0"/>
              <a:t>B</a:t>
            </a:r>
            <a:r>
              <a:rPr lang="en-US" altLang="zh-TW" dirty="0"/>
              <a:t>-bit integer(</a:t>
            </a:r>
            <a:r>
              <a:rPr lang="en-US" altLang="zh-TW" i="1" dirty="0"/>
              <a:t>uint8</a:t>
            </a:r>
            <a:r>
              <a:rPr lang="en-US" altLang="zh-TW" dirty="0"/>
              <a:t>, </a:t>
            </a:r>
            <a:r>
              <a:rPr lang="en-US" altLang="zh-TW" i="1" dirty="0"/>
              <a:t>uint32</a:t>
            </a:r>
            <a:r>
              <a:rPr lang="en-US" altLang="zh-TW" dirty="0"/>
              <a:t>, etc.)</a:t>
            </a:r>
          </a:p>
          <a:p>
            <a:pPr lvl="1"/>
            <a:r>
              <a:rPr lang="en-US" altLang="zh-TW" dirty="0"/>
              <a:t>S (</a:t>
            </a:r>
            <a:r>
              <a:rPr lang="en-US" altLang="zh-TW" i="1" dirty="0"/>
              <a:t>float32</a:t>
            </a:r>
            <a:r>
              <a:rPr lang="en-US" altLang="zh-TW" dirty="0"/>
              <a:t>) and z (</a:t>
            </a:r>
            <a:r>
              <a:rPr lang="en-US" altLang="zh-TW" i="1" dirty="0" err="1"/>
              <a:t>uint</a:t>
            </a:r>
            <a:r>
              <a:rPr lang="en-US" altLang="zh-TW" dirty="0"/>
              <a:t>) are the factors </a:t>
            </a:r>
          </a:p>
          <a:p>
            <a:pPr marL="457200" lvl="1" indent="0">
              <a:buNone/>
            </a:pPr>
            <a:r>
              <a:rPr lang="en-US" altLang="zh-TW" dirty="0"/>
              <a:t>by which we scaling and shifting</a:t>
            </a:r>
          </a:p>
          <a:p>
            <a:pPr lvl="1"/>
            <a:r>
              <a:rPr lang="en-US" altLang="zh-TW" i="1" dirty="0"/>
              <a:t>z</a:t>
            </a:r>
            <a:r>
              <a:rPr lang="en-US" altLang="zh-TW" dirty="0"/>
              <a:t> is the quantized zero-point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5CE4A5-CE62-454A-BD16-AF33B585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9EAA075-76D6-43BD-AEB5-392A7CBE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CFFBA0DF-44D3-4513-BDF6-05962F600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09549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83A78CB-3BDD-4612-AFB0-BABBD67B49F0}"/>
                  </a:ext>
                </a:extLst>
              </p:cNvPr>
              <p:cNvSpPr txBox="1"/>
              <p:nvPr/>
            </p:nvSpPr>
            <p:spPr>
              <a:xfrm>
                <a:off x="7824192" y="4005064"/>
                <a:ext cx="26908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83A78CB-3BDD-4612-AFB0-BABBD67B4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4005064"/>
                <a:ext cx="2690846" cy="369332"/>
              </a:xfrm>
              <a:prstGeom prst="rect">
                <a:avLst/>
              </a:prstGeom>
              <a:blipFill>
                <a:blip r:embed="rId5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EFD82694-F32D-4AA1-8A3B-EE8E4A206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278" y="2407195"/>
            <a:ext cx="5318494" cy="10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E758E-5A4F-462C-9100-16123B58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 pipelining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DAE93-DAF4-4E79-B494-49BD04494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two main functions: Zero-padding &amp; Convolution 2d</a:t>
            </a:r>
          </a:p>
          <a:p>
            <a:r>
              <a:rPr lang="en-US" altLang="zh-TW" dirty="0"/>
              <a:t>Dataflow pipelining the execution of convolutional</a:t>
            </a:r>
          </a:p>
          <a:p>
            <a:pPr lvl="1"/>
            <a:r>
              <a:rPr lang="en-US" altLang="zh-TW" dirty="0"/>
              <a:t>Don’t need to wait until all convolution completes	</a:t>
            </a:r>
          </a:p>
          <a:p>
            <a:pPr lvl="1"/>
            <a:r>
              <a:rPr lang="en-US" altLang="zh-TW" dirty="0"/>
              <a:t>Data buffers (FIFO or </a:t>
            </a:r>
            <a:r>
              <a:rPr lang="en-US" altLang="zh-TW" dirty="0" err="1"/>
              <a:t>PingPong</a:t>
            </a:r>
            <a:r>
              <a:rPr lang="en-US" altLang="zh-TW" dirty="0"/>
              <a:t> buffer) were added in each layer</a:t>
            </a:r>
          </a:p>
          <a:p>
            <a:pPr lvl="1"/>
            <a:r>
              <a:rPr lang="en-US" altLang="zh-TW" dirty="0"/>
              <a:t>We choose FIFO for higher throughput and lower resources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991544" y="3356992"/>
            <a:ext cx="7886700" cy="2905125"/>
            <a:chOff x="1847528" y="3068960"/>
            <a:chExt cx="7886700" cy="29051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528" y="3068960"/>
              <a:ext cx="7886700" cy="290512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l="10448" t="40431" r="5972"/>
            <a:stretch/>
          </p:blipFill>
          <p:spPr>
            <a:xfrm>
              <a:off x="4943872" y="4653136"/>
              <a:ext cx="768534" cy="17807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l="10448" t="40431" r="5972"/>
            <a:stretch/>
          </p:blipFill>
          <p:spPr>
            <a:xfrm>
              <a:off x="3113108" y="4653136"/>
              <a:ext cx="768534" cy="178076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l="44036" t="40431" r="5972"/>
            <a:stretch/>
          </p:blipFill>
          <p:spPr>
            <a:xfrm>
              <a:off x="7824192" y="4653136"/>
              <a:ext cx="459688" cy="178076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3"/>
            <a:srcRect l="10449" t="40431" r="38058"/>
            <a:stretch/>
          </p:blipFill>
          <p:spPr>
            <a:xfrm>
              <a:off x="6774636" y="4655670"/>
              <a:ext cx="473492" cy="178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Line buffer for convolution operation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419216" y="2576588"/>
            <a:ext cx="292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 the initial data into line buffer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61042" y="4132164"/>
            <a:ext cx="204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Do filtering</a:t>
            </a:r>
          </a:p>
          <a:p>
            <a:r>
              <a:rPr lang="en-US" altLang="zh-TW" sz="2400" dirty="0"/>
              <a:t>(Pipeline in the inner loop)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641603" y="6312053"/>
            <a:ext cx="525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Pre-read data into line buffer if row ends</a:t>
            </a:r>
            <a:endParaRPr lang="zh-TW" altLang="en-US" sz="2400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78081" y="1486252"/>
            <a:ext cx="5250160" cy="4803652"/>
            <a:chOff x="480285" y="1170267"/>
            <a:chExt cx="5615715" cy="513811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35" y="1170267"/>
              <a:ext cx="5387389" cy="508518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480285" y="1170267"/>
              <a:ext cx="3383467" cy="96258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28145" y="2536815"/>
              <a:ext cx="3708636" cy="16122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28146" y="4319741"/>
              <a:ext cx="3708636" cy="19357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H="1" flipV="1">
              <a:off x="4010140" y="1461220"/>
              <a:ext cx="1913359" cy="742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 flipV="1">
              <a:off x="4415255" y="3150051"/>
              <a:ext cx="1680745" cy="79664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H="1" flipV="1">
              <a:off x="4568554" y="5886680"/>
              <a:ext cx="889705" cy="4217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65" y="1820781"/>
            <a:ext cx="1790186" cy="179122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63" y="3909996"/>
            <a:ext cx="1823466" cy="182287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535" y="5069160"/>
            <a:ext cx="1761761" cy="1761193"/>
          </a:xfrm>
          <a:prstGeom prst="rect">
            <a:avLst/>
          </a:prstGeom>
        </p:spPr>
      </p:pic>
      <p:cxnSp>
        <p:nvCxnSpPr>
          <p:cNvPr id="21" name="直線單箭頭接點 20"/>
          <p:cNvCxnSpPr/>
          <p:nvPr/>
        </p:nvCxnSpPr>
        <p:spPr>
          <a:xfrm>
            <a:off x="9128709" y="4930921"/>
            <a:ext cx="561219" cy="5546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2D Line buffer Library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the line buffer is specify as 1D (</a:t>
            </a:r>
            <a:r>
              <a:rPr lang="en-US" altLang="zh-TW" b="1" dirty="0">
                <a:solidFill>
                  <a:srgbClr val="FF0000"/>
                </a:solidFill>
              </a:rPr>
              <a:t>7712 x 1</a:t>
            </a:r>
            <a:r>
              <a:rPr lang="en-US" altLang="zh-TW" dirty="0"/>
              <a:t>), the array partition number of layer2 (32 channel kernel 7)exceeds 1024 (error!)</a:t>
            </a:r>
          </a:p>
          <a:p>
            <a:endParaRPr lang="en-US" altLang="zh-TW" dirty="0"/>
          </a:p>
          <a:p>
            <a:r>
              <a:rPr lang="en-US" altLang="zh-TW" dirty="0"/>
              <a:t>We modified the </a:t>
            </a:r>
            <a:r>
              <a:rPr lang="en-US" altLang="zh-TW" dirty="0" err="1"/>
              <a:t>Linebuffer</a:t>
            </a:r>
            <a:r>
              <a:rPr lang="en-US" altLang="zh-TW" dirty="0"/>
              <a:t> to 2D (</a:t>
            </a:r>
            <a:r>
              <a:rPr lang="en-US" altLang="zh-TW" b="1" dirty="0">
                <a:solidFill>
                  <a:srgbClr val="FF0000"/>
                </a:solidFill>
              </a:rPr>
              <a:t>241 x 32</a:t>
            </a:r>
            <a:r>
              <a:rPr lang="en-US" altLang="zh-TW" dirty="0"/>
              <a:t>), then the array partition number satisfies, however, the channel will be non-</a:t>
            </a:r>
            <a:r>
              <a:rPr lang="en-US" altLang="zh-TW" dirty="0" err="1"/>
              <a:t>parallizable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74" y="3168331"/>
            <a:ext cx="9305925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4" y="1957878"/>
            <a:ext cx="11029950" cy="27622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8066535" y="4216967"/>
            <a:ext cx="2023362" cy="2031371"/>
            <a:chOff x="7879048" y="4349957"/>
            <a:chExt cx="2023362" cy="203137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2224" y="4349957"/>
              <a:ext cx="1790186" cy="1791229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9153" y="4457109"/>
              <a:ext cx="1790186" cy="1791229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9048" y="4590099"/>
              <a:ext cx="1790186" cy="1791229"/>
            </a:xfrm>
            <a:prstGeom prst="rect">
              <a:avLst/>
            </a:prstGeom>
          </p:spPr>
        </p:pic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754" y="3555243"/>
            <a:ext cx="4762500" cy="311467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875754" y="4324119"/>
            <a:ext cx="4940326" cy="257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7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2D Line buffer Resource usage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932235"/>
            <a:ext cx="10972800" cy="5328592"/>
          </a:xfrm>
        </p:spPr>
        <p:txBody>
          <a:bodyPr/>
          <a:lstStyle/>
          <a:p>
            <a:r>
              <a:rPr lang="en-US" altLang="zh-TW" dirty="0"/>
              <a:t>The HLS results of 32 bit data type is as follows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By changing the datatype to half (float16), the non-parallel part is then realized by FF.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12" y="1388294"/>
            <a:ext cx="5323547" cy="222830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013" y="4165734"/>
            <a:ext cx="5476039" cy="209509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4019408"/>
            <a:ext cx="3446316" cy="2343495"/>
          </a:xfrm>
          <a:prstGeom prst="rect">
            <a:avLst/>
          </a:prstGeom>
        </p:spPr>
      </p:pic>
      <p:grpSp>
        <p:nvGrpSpPr>
          <p:cNvPr id="22" name="群組 21"/>
          <p:cNvGrpSpPr/>
          <p:nvPr/>
        </p:nvGrpSpPr>
        <p:grpSpPr>
          <a:xfrm>
            <a:off x="1497029" y="1364699"/>
            <a:ext cx="3364767" cy="2275495"/>
            <a:chOff x="1456254" y="1260571"/>
            <a:chExt cx="3364767" cy="2275495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254" y="1260571"/>
              <a:ext cx="3364767" cy="227549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95601" y="3266515"/>
              <a:ext cx="576064" cy="2115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9696400" y="1556792"/>
            <a:ext cx="360040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9865668" y="4170476"/>
            <a:ext cx="360040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10816885" y="4170476"/>
            <a:ext cx="360040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776519" y="1556791"/>
            <a:ext cx="360040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184232" y="1556790"/>
            <a:ext cx="470573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654805" y="4170476"/>
            <a:ext cx="318081" cy="81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7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Comparison table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Final resources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Latency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7" y="1519867"/>
            <a:ext cx="3887135" cy="26432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5157192"/>
            <a:ext cx="3113983" cy="8244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84" y="4718008"/>
            <a:ext cx="7298676" cy="14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14A35-C502-4DD0-8F92-87C60CD6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2EEAC-2E75-4BFC-9EE1-55985DB2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Compressive sensing</a:t>
            </a:r>
          </a:p>
          <a:p>
            <a:pPr lvl="1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ReconNet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Software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HLS implementation</a:t>
            </a:r>
          </a:p>
          <a:p>
            <a:r>
              <a:rPr lang="en-US" altLang="zh-TW" dirty="0"/>
              <a:t>PYNQ implementation</a:t>
            </a:r>
          </a:p>
          <a:p>
            <a:pPr lvl="1"/>
            <a:r>
              <a:rPr lang="en-US" altLang="zh-TW" dirty="0"/>
              <a:t>Top level architecture</a:t>
            </a:r>
          </a:p>
          <a:p>
            <a:pPr lvl="1"/>
            <a:r>
              <a:rPr lang="en-US" altLang="zh-TW" dirty="0"/>
              <a:t>Host program</a:t>
            </a:r>
          </a:p>
          <a:p>
            <a:pPr lvl="1"/>
            <a:r>
              <a:rPr lang="en-US" altLang="zh-TW" dirty="0"/>
              <a:t>Demo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Summary &amp; Future Work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14A35-C502-4DD0-8F92-87C60CD6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2EEAC-2E75-4BFC-9EE1-55985DB2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Introduction </a:t>
            </a:r>
          </a:p>
          <a:p>
            <a:pPr lvl="1"/>
            <a:r>
              <a:rPr lang="en-US" altLang="zh-TW" dirty="0"/>
              <a:t>CT Images</a:t>
            </a:r>
          </a:p>
          <a:p>
            <a:pPr lvl="1"/>
            <a:r>
              <a:rPr lang="en-US" altLang="zh-TW" dirty="0"/>
              <a:t>Compressive sensing</a:t>
            </a:r>
          </a:p>
          <a:p>
            <a:pPr lvl="1"/>
            <a:r>
              <a:rPr lang="en-US" altLang="zh-TW" dirty="0" err="1"/>
              <a:t>ReconNet</a:t>
            </a:r>
            <a:endParaRPr lang="en-US" altLang="zh-TW" dirty="0"/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Software simulation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HLS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PYNQ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Summary &amp; Future Work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Top level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Apply AXI stream as interface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78" y="3449136"/>
            <a:ext cx="10761922" cy="24662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1744218"/>
            <a:ext cx="62674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213" y="1268760"/>
            <a:ext cx="5063073" cy="49354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Host program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59496" y="1268760"/>
            <a:ext cx="5040560" cy="720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559496" y="2700510"/>
            <a:ext cx="5040560" cy="5955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559496" y="3396588"/>
            <a:ext cx="5040560" cy="13285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559496" y="4825655"/>
            <a:ext cx="5040560" cy="907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6744072" y="1628800"/>
            <a:ext cx="2151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Read bit stream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44072" y="2767460"/>
            <a:ext cx="3136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Read input feature map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761475" y="4112581"/>
            <a:ext cx="4103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Store input feature map to </a:t>
            </a:r>
            <a:r>
              <a:rPr lang="en-US" altLang="zh-TW" sz="2400" dirty="0" err="1"/>
              <a:t>Xlnk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761475" y="4950835"/>
            <a:ext cx="4738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Start Kernel and wait till </a:t>
            </a:r>
            <a:r>
              <a:rPr lang="en-US" altLang="zh-TW" sz="2400" dirty="0" err="1"/>
              <a:t>DMA_out</a:t>
            </a:r>
            <a:r>
              <a:rPr lang="en-US" altLang="zh-TW" sz="2400" dirty="0"/>
              <a:t> receive all values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57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Reconstruction of 256x256 image (4x transmission reduction)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7" name="Recon_r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1544" y="1628800"/>
            <a:ext cx="8649394" cy="48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90118-7A36-4516-A65D-876FBFD6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Final Performance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E7C734-724B-4A13-823A-72AB69F0C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Performance</a:t>
            </a:r>
          </a:p>
          <a:p>
            <a:pPr lvl="1"/>
            <a:r>
              <a:rPr lang="en-US" altLang="zh-TW" dirty="0"/>
              <a:t>Reach a reconstruction of PSNR over 30(dB)</a:t>
            </a:r>
            <a:r>
              <a:rPr lang="zh-TW" altLang="en-US" dirty="0"/>
              <a:t> </a:t>
            </a:r>
            <a:r>
              <a:rPr lang="en-US" altLang="zh-TW" dirty="0" smtClean="0"/>
              <a:t>on CT image (Human </a:t>
            </a:r>
            <a:r>
              <a:rPr lang="en-US" altLang="zh-TW" dirty="0"/>
              <a:t>cannot tell whether the image is real or fake by eye) 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Hardware </a:t>
            </a:r>
            <a:r>
              <a:rPr lang="en-US" altLang="zh-TW" dirty="0" err="1" smtClean="0"/>
              <a:t>implemetation</a:t>
            </a:r>
            <a:endParaRPr lang="en-US" altLang="zh-TW" dirty="0"/>
          </a:p>
          <a:p>
            <a:pPr lvl="1"/>
            <a:r>
              <a:rPr lang="en-US" altLang="zh-TW" dirty="0"/>
              <a:t>The network require memory to store the weight (Weight stationary)</a:t>
            </a:r>
          </a:p>
          <a:p>
            <a:pPr lvl="1"/>
            <a:r>
              <a:rPr lang="en-US" altLang="zh-TW" dirty="0"/>
              <a:t>The image is streaming into and out of the submodule (streaming)</a:t>
            </a:r>
          </a:p>
          <a:p>
            <a:pPr lvl="1"/>
            <a:r>
              <a:rPr lang="en-US" altLang="zh-TW" dirty="0"/>
              <a:t>Utilize half data type to reduce resources while maintaining performance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1D9D70-1236-4C02-AD9A-41A8CFAF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D0236F-A82E-4BBB-9B2C-081E42BD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5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7FE854-CDC2-42DC-8C42-C00DA028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D2B300-089F-445C-9EDF-F858FF2E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Algorithms</a:t>
            </a:r>
          </a:p>
          <a:p>
            <a:pPr lvl="1"/>
            <a:r>
              <a:rPr lang="en-US" altLang="zh-TW" dirty="0"/>
              <a:t>Construct high resolution image by </a:t>
            </a:r>
            <a:r>
              <a:rPr lang="en-US" altLang="zh-TW" dirty="0" err="1"/>
              <a:t>ReconNet</a:t>
            </a:r>
            <a:endParaRPr lang="en-US" altLang="zh-TW" dirty="0"/>
          </a:p>
          <a:p>
            <a:pPr lvl="1"/>
            <a:r>
              <a:rPr lang="en-US" altLang="zh-TW" dirty="0"/>
              <a:t>Slice full image into patches to reduce model size </a:t>
            </a:r>
          </a:p>
          <a:p>
            <a:pPr lvl="1"/>
            <a:r>
              <a:rPr lang="en-US" altLang="zh-TW" dirty="0"/>
              <a:t>Model Quantization make the solution more hardware efficient</a:t>
            </a:r>
          </a:p>
          <a:p>
            <a:r>
              <a:rPr lang="en-US" altLang="zh-TW" dirty="0"/>
              <a:t>HLS</a:t>
            </a:r>
          </a:p>
          <a:p>
            <a:pPr lvl="1"/>
            <a:r>
              <a:rPr lang="en-US" altLang="zh-TW" dirty="0"/>
              <a:t>Dataflow pipelining with</a:t>
            </a:r>
            <a:r>
              <a:rPr lang="zh-TW" altLang="en-US" dirty="0"/>
              <a:t> </a:t>
            </a:r>
            <a:r>
              <a:rPr lang="en-US" altLang="zh-TW" dirty="0"/>
              <a:t>data streaming </a:t>
            </a:r>
          </a:p>
          <a:p>
            <a:pPr lvl="1"/>
            <a:r>
              <a:rPr lang="en-US" altLang="zh-TW" dirty="0"/>
              <a:t>Utilize half data type to reduce resources while maintaining performance</a:t>
            </a:r>
          </a:p>
          <a:p>
            <a:pPr lvl="1"/>
            <a:r>
              <a:rPr lang="en-US" altLang="zh-TW" dirty="0"/>
              <a:t>Loop pipelining to </a:t>
            </a:r>
            <a:r>
              <a:rPr lang="en-US" altLang="zh-TW" dirty="0" smtClean="0"/>
              <a:t>speed up</a:t>
            </a:r>
            <a:endParaRPr lang="en-US" altLang="zh-TW" dirty="0"/>
          </a:p>
          <a:p>
            <a:r>
              <a:rPr lang="en-US" altLang="zh-TW" dirty="0"/>
              <a:t>FPGA implementation</a:t>
            </a:r>
          </a:p>
          <a:p>
            <a:pPr lvl="1"/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30497B-C99C-4D24-973D-F0E7F945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FA9B51-B6BA-4ECC-B79B-7BD54AFA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23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dirty="0"/>
              <a:t>Real time high resolution video streaming (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smtClean="0"/>
              <a:t>H.264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Motion vector aided bypassing</a:t>
            </a:r>
          </a:p>
          <a:p>
            <a:pPr lvl="1"/>
            <a:r>
              <a:rPr lang="en-US" altLang="zh-TW" dirty="0"/>
              <a:t>Find Motion vector by motion estimation algorithms on low resolution picture and predict on high resolution picture</a:t>
            </a:r>
          </a:p>
          <a:p>
            <a:pPr lvl="1"/>
            <a:r>
              <a:rPr lang="en-US" altLang="zh-TW" dirty="0"/>
              <a:t>Enhance frame rate</a:t>
            </a:r>
          </a:p>
          <a:p>
            <a:r>
              <a:rPr lang="en-US" altLang="zh-TW" dirty="0"/>
              <a:t>Make the model more scalable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63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0E4C29-D180-42A6-8FB1-8A2CFD80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86DC1-900A-483E-968B-0F4FCED60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[1] S. </a:t>
            </a:r>
            <a:r>
              <a:rPr lang="en-US" altLang="zh-TW" dirty="0" err="1"/>
              <a:t>Lohit</a:t>
            </a:r>
            <a:r>
              <a:rPr lang="en-US" altLang="zh-TW" dirty="0"/>
              <a:t>, K. Kulkarni, R. </a:t>
            </a:r>
            <a:r>
              <a:rPr lang="en-US" altLang="zh-TW" dirty="0" err="1"/>
              <a:t>Kerviche</a:t>
            </a:r>
            <a:r>
              <a:rPr lang="en-US" altLang="zh-TW" dirty="0"/>
              <a:t>, P. </a:t>
            </a:r>
            <a:r>
              <a:rPr lang="en-US" altLang="zh-TW" dirty="0" err="1"/>
              <a:t>Turaga</a:t>
            </a:r>
            <a:r>
              <a:rPr lang="en-US" altLang="zh-TW" dirty="0"/>
              <a:t> and A. Ashok, "Convolutional Neural Networks for Noniterative Reconstruction of Compressively Sensed Images," in </a:t>
            </a:r>
            <a:r>
              <a:rPr lang="en-US" altLang="zh-TW" i="1" dirty="0"/>
              <a:t>IEEE Transactions on Computational Imaging</a:t>
            </a:r>
            <a:r>
              <a:rPr lang="en-US" altLang="zh-TW" dirty="0"/>
              <a:t>, vol. 4, no. 3, pp. 326-340, Sept. 2018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913D94-AA45-4AA0-8013-50997504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F04DB2-6766-443B-9294-3BC47106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86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63BFA-52A3-42B6-A38C-DDAEC627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Diagnostic Images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E5A86B-9D61-44D0-A07F-EA86C64B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/>
              <a:t>Diagnostic images nowadays </a:t>
            </a:r>
          </a:p>
          <a:p>
            <a:pPr lvl="1"/>
            <a:r>
              <a:rPr lang="en-US" altLang="zh-TW" dirty="0"/>
              <a:t>CT, radiography and MRI images</a:t>
            </a:r>
          </a:p>
          <a:p>
            <a:pPr lvl="1"/>
            <a:r>
              <a:rPr lang="en-US" altLang="zh-TW" dirty="0"/>
              <a:t>Poor image quality produced in radiographic examinations</a:t>
            </a:r>
          </a:p>
          <a:p>
            <a:pPr lvl="1"/>
            <a:r>
              <a:rPr lang="en-US" altLang="zh-TW" dirty="0"/>
              <a:t>Much radiation exposure to patients through repeated radio graphic examinations, loss of diagnostic information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Solutions</a:t>
            </a:r>
          </a:p>
          <a:p>
            <a:pPr lvl="1"/>
            <a:r>
              <a:rPr lang="en-US" altLang="zh-TW" dirty="0"/>
              <a:t>Compressive sensing to reconstruct images from</a:t>
            </a:r>
          </a:p>
          <a:p>
            <a:pPr marL="457200" lvl="1" indent="0">
              <a:buNone/>
            </a:pPr>
            <a:r>
              <a:rPr lang="en-US" altLang="zh-TW" dirty="0"/>
              <a:t>underdetermined linear systems 	</a:t>
            </a:r>
          </a:p>
          <a:p>
            <a:pPr lvl="1"/>
            <a:r>
              <a:rPr lang="en-US" altLang="zh-TW" dirty="0"/>
              <a:t>Reducing patient dose and loss of information</a:t>
            </a:r>
          </a:p>
          <a:p>
            <a:pPr marL="457200" lvl="1" indent="0">
              <a:buNone/>
            </a:pP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4E0E20-A202-43E0-B8B8-E8EE8E4F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6A0DF2-3970-41CB-B695-A508860E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58E78F-6660-4E9A-9630-7943FC9F8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3717032"/>
            <a:ext cx="3237731" cy="2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99BB0-6B4A-458D-AD7E-B524DAAF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Compressive sensing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ED370B-066B-4752-9377-5F9336D84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Compressive sensing</a:t>
                </a:r>
              </a:p>
              <a:p>
                <a:pPr lvl="1"/>
                <a:r>
                  <a:rPr lang="en-US" altLang="zh-TW" dirty="0"/>
                  <a:t>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TW" dirty="0"/>
                  <a:t> reduces the dimension of the signal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b="1" dirty="0"/>
                  <a:t>Reconstruction</a:t>
                </a:r>
              </a:p>
              <a:p>
                <a:pPr lvl="1"/>
                <a:r>
                  <a:rPr lang="en-US" altLang="zh-TW" dirty="0"/>
                  <a:t>Underdetermined linear systems 	</a:t>
                </a:r>
              </a:p>
              <a:p>
                <a:pPr lvl="1"/>
                <a:r>
                  <a:rPr lang="en-US" altLang="zh-TW" dirty="0"/>
                  <a:t>Solved by algorithms or neural network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FED370B-066B-4752-9377-5F9336D84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FFA510-4C81-4E45-8413-ED23D88E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0D91CF-08B0-4DFE-868D-B71FD383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32A9EAE-10BD-4724-BA50-7EF7FDEE5D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t="11903" r="21474" b="44132"/>
          <a:stretch/>
        </p:blipFill>
        <p:spPr>
          <a:xfrm>
            <a:off x="1636150" y="3784316"/>
            <a:ext cx="9569589" cy="26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48FA2A-EE5D-4999-A7AE-B8D38FC7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a typeface="PMingLiU" panose="02020500000000000000" pitchFamily="18" charset="-120"/>
              </a:rPr>
              <a:t>Reconstruction with </a:t>
            </a:r>
            <a:r>
              <a:rPr lang="en-US" altLang="ko-KR" dirty="0" err="1">
                <a:ea typeface="PMingLiU" panose="02020500000000000000" pitchFamily="18" charset="-120"/>
              </a:rPr>
              <a:t>ReconNet</a:t>
            </a:r>
            <a:endParaRPr lang="en-US" altLang="ko-KR" dirty="0">
              <a:ea typeface="PMingLiU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FD7924-7562-4516-A293-8A3DE2C71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52736"/>
                <a:ext cx="10972800" cy="5328592"/>
              </a:xfrm>
            </p:spPr>
            <p:txBody>
              <a:bodyPr/>
              <a:lstStyle/>
              <a:p>
                <a:r>
                  <a:rPr lang="en-US" altLang="zh-TW" b="1" dirty="0"/>
                  <a:t>CS </a:t>
                </a:r>
                <a:r>
                  <a:rPr lang="en-US" altLang="zh-TW" b="1" dirty="0" err="1"/>
                  <a:t>measurements</a:t>
                </a:r>
                <a:endParaRPr lang="en-US" altLang="zh-TW" b="1" dirty="0"/>
              </a:p>
              <a:p>
                <a:pPr lvl="1"/>
                <a:r>
                  <a:rPr lang="en-US" altLang="zh-TW" dirty="0"/>
                  <a:t>Measurement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TW" dirty="0"/>
                  <a:t> is a random Gaussian matrix of appropriate size</a:t>
                </a:r>
              </a:p>
              <a:p>
                <a:r>
                  <a:rPr lang="en-US" altLang="zh-TW" b="1" dirty="0"/>
                  <a:t>Initial image estimate </a:t>
                </a:r>
              </a:p>
              <a:p>
                <a:pPr lvl="1"/>
                <a:r>
                  <a:rPr lang="en-US" altLang="zh-TW" dirty="0"/>
                  <a:t>A FC layer maps the CS measurements vector to a 2D array</a:t>
                </a:r>
              </a:p>
              <a:p>
                <a:pPr lvl="1"/>
                <a:r>
                  <a:rPr lang="en-US" altLang="zh-TW" dirty="0"/>
                  <a:t>Due to large size, patch-based method is applied</a:t>
                </a:r>
              </a:p>
              <a:p>
                <a:r>
                  <a:rPr lang="en-US" altLang="zh-TW" dirty="0" err="1"/>
                  <a:t>ReconNet</a:t>
                </a:r>
                <a:r>
                  <a:rPr lang="en-US" altLang="zh-TW" dirty="0"/>
                  <a:t> used to solve the image reconstruction problem 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FD7924-7562-4516-A293-8A3DE2C71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52736"/>
                <a:ext cx="10972800" cy="5328592"/>
              </a:xfrm>
              <a:blipFill>
                <a:blip r:embed="rId3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06928E-CF30-4C15-8EA4-58E4E64F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5B9248-2039-426E-8D77-33006519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56E965-6592-413F-9CF5-710779C238A1}"/>
              </a:ext>
            </a:extLst>
          </p:cNvPr>
          <p:cNvSpPr txBox="1"/>
          <p:nvPr/>
        </p:nvSpPr>
        <p:spPr>
          <a:xfrm>
            <a:off x="3696100" y="6428075"/>
            <a:ext cx="4862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8000"/>
                </a:solidFill>
              </a:rPr>
              <a:t>[1] S. </a:t>
            </a:r>
            <a:r>
              <a:rPr lang="en-US" altLang="zh-TW" sz="1600" dirty="0" err="1">
                <a:solidFill>
                  <a:srgbClr val="008000"/>
                </a:solidFill>
              </a:rPr>
              <a:t>Lohit</a:t>
            </a:r>
            <a:r>
              <a:rPr lang="en-US" altLang="zh-TW" sz="1600" dirty="0">
                <a:solidFill>
                  <a:srgbClr val="008000"/>
                </a:solidFill>
              </a:rPr>
              <a:t>, </a:t>
            </a:r>
            <a:r>
              <a:rPr lang="en-US" altLang="zh-TW" sz="1600" i="1" dirty="0">
                <a:solidFill>
                  <a:srgbClr val="008000"/>
                </a:solidFill>
              </a:rPr>
              <a:t>et al</a:t>
            </a:r>
            <a:r>
              <a:rPr lang="en-US" altLang="zh-TW" sz="1600" dirty="0">
                <a:solidFill>
                  <a:srgbClr val="008000"/>
                </a:solidFill>
              </a:rPr>
              <a:t>., </a:t>
            </a:r>
            <a:r>
              <a:rPr lang="en-US" altLang="zh-TW" sz="1600" i="1" dirty="0">
                <a:solidFill>
                  <a:srgbClr val="008000"/>
                </a:solidFill>
              </a:rPr>
              <a:t>Trans. Computational Imaging, </a:t>
            </a:r>
            <a:r>
              <a:rPr lang="en-US" altLang="zh-TW" sz="1600" dirty="0">
                <a:solidFill>
                  <a:srgbClr val="008000"/>
                </a:solidFill>
              </a:rPr>
              <a:t>2018</a:t>
            </a:r>
            <a:r>
              <a:rPr lang="en-US" altLang="zh-TW" sz="1600" i="1" dirty="0">
                <a:solidFill>
                  <a:srgbClr val="008000"/>
                </a:solidFill>
              </a:rPr>
              <a:t>. </a:t>
            </a:r>
            <a:r>
              <a:rPr lang="en-US" altLang="zh-TW" sz="1600" dirty="0">
                <a:solidFill>
                  <a:srgbClr val="008000"/>
                </a:solidFill>
              </a:rPr>
              <a:t> </a:t>
            </a:r>
            <a:endParaRPr lang="zh-TW" altLang="en-US" sz="1600" dirty="0">
              <a:solidFill>
                <a:srgbClr val="008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AA7113-FDE8-43DC-B4A8-E8BF80E66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1"/>
          <a:stretch/>
        </p:blipFill>
        <p:spPr>
          <a:xfrm>
            <a:off x="931616" y="3735083"/>
            <a:ext cx="10391901" cy="26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ea typeface="PMingLiU" panose="02020500000000000000" pitchFamily="18" charset="-120"/>
              </a:rPr>
              <a:t>ReconNet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TW" b="1" dirty="0"/>
              <a:t>Three convolutional layers</a:t>
            </a:r>
          </a:p>
          <a:p>
            <a:pPr lvl="1"/>
            <a:r>
              <a:rPr lang="en-US" altLang="zh-TW" dirty="0"/>
              <a:t>All intermediate feature maps are 33 × 33</a:t>
            </a:r>
          </a:p>
          <a:p>
            <a:pPr lvl="1"/>
            <a:r>
              <a:rPr lang="en-US" altLang="ko-KR" dirty="0" err="1">
                <a:ea typeface="PMingLiU" panose="02020500000000000000" pitchFamily="18" charset="-120"/>
              </a:rPr>
              <a:t>ReconNet</a:t>
            </a:r>
            <a:r>
              <a:rPr lang="en-US" altLang="ko-KR" dirty="0">
                <a:ea typeface="PMingLiU" panose="02020500000000000000" pitchFamily="18" charset="-120"/>
              </a:rPr>
              <a:t> Unit</a:t>
            </a:r>
          </a:p>
          <a:p>
            <a:pPr lvl="2"/>
            <a:r>
              <a:rPr lang="en-CA" altLang="zh-TW" dirty="0"/>
              <a:t>first convolutional layer - </a:t>
            </a:r>
            <a:r>
              <a:rPr lang="en-US" altLang="zh-TW" dirty="0"/>
              <a:t>11 × 11, generates 64 feature maps</a:t>
            </a:r>
          </a:p>
          <a:p>
            <a:pPr lvl="2"/>
            <a:r>
              <a:rPr lang="en-CA" altLang="zh-TW" dirty="0"/>
              <a:t>second convolutional layer - </a:t>
            </a:r>
            <a:r>
              <a:rPr lang="en-US" altLang="zh-TW" dirty="0"/>
              <a:t>1 × 1, generates 32 feature maps</a:t>
            </a:r>
          </a:p>
          <a:p>
            <a:pPr lvl="2"/>
            <a:r>
              <a:rPr lang="en-CA" altLang="zh-TW" dirty="0"/>
              <a:t>third convolutional layer - </a:t>
            </a:r>
            <a:r>
              <a:rPr lang="en-US" altLang="zh-TW" dirty="0"/>
              <a:t>7 × 7, generates the output block</a:t>
            </a:r>
          </a:p>
          <a:p>
            <a:pPr lvl="1"/>
            <a:r>
              <a:rPr lang="en-US" altLang="zh-TW" dirty="0" err="1"/>
              <a:t>ReLU</a:t>
            </a:r>
            <a:r>
              <a:rPr lang="en-US" altLang="zh-TW" dirty="0"/>
              <a:t> is followed after each </a:t>
            </a:r>
            <a:r>
              <a:rPr lang="en-CA" altLang="zh-TW" dirty="0"/>
              <a:t>convolutional layer</a:t>
            </a:r>
          </a:p>
          <a:p>
            <a:pPr lvl="2"/>
            <a:endParaRPr lang="en-CA" altLang="zh-TW" dirty="0"/>
          </a:p>
          <a:p>
            <a:pPr lvl="2"/>
            <a:endParaRPr lang="en-CA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E2C363-A45D-4DAF-AF13-39B794784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2"/>
          <a:stretch/>
        </p:blipFill>
        <p:spPr>
          <a:xfrm>
            <a:off x="283310" y="4268118"/>
            <a:ext cx="1157333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US" altLang="ko-KR" sz="3600" dirty="0">
                <a:latin typeface="+mn-lt"/>
                <a:ea typeface="PMingLiU" panose="02020500000000000000" pitchFamily="18" charset="-120"/>
              </a:rPr>
              <a:t>Loss Function of </a:t>
            </a:r>
            <a:r>
              <a:rPr lang="en-US" altLang="ko-KR" sz="3600" dirty="0" err="1">
                <a:latin typeface="+mn-lt"/>
                <a:ea typeface="PMingLiU" panose="02020500000000000000" pitchFamily="18" charset="-120"/>
              </a:rPr>
              <a:t>ReconNet</a:t>
            </a:r>
            <a:endParaRPr lang="zh-TW" altLang="en-US" sz="3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Euclidean Loss</a:t>
                </a:r>
              </a:p>
              <a:p>
                <a:pPr lvl="1"/>
                <a:r>
                  <a:rPr lang="en-US" altLang="zh-TW" dirty="0"/>
                  <a:t>mini-batch gradient descent with backpropagation</a:t>
                </a:r>
              </a:p>
              <a:p>
                <a:r>
                  <a:rPr lang="en-US" altLang="zh-TW" b="1" dirty="0"/>
                  <a:t>Euclidean +</a:t>
                </a:r>
                <a:r>
                  <a:rPr lang="zh-TW" altLang="en-US" b="1" dirty="0"/>
                  <a:t> </a:t>
                </a:r>
                <a:r>
                  <a:rPr lang="en-US" altLang="zh-TW" b="1" dirty="0"/>
                  <a:t>Adversarial Loss</a:t>
                </a:r>
              </a:p>
              <a:p>
                <a:pPr lvl="1"/>
                <a:r>
                  <a:rPr lang="en-US" altLang="zh-TW" dirty="0" err="1"/>
                  <a:t>ReconNet</a:t>
                </a:r>
                <a:r>
                  <a:rPr lang="en-US" altLang="zh-TW" dirty="0"/>
                  <a:t> units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acts as generator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Discriminator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outputs the 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   probability of the input being 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   a real image block</a:t>
                </a:r>
                <a:endParaRPr lang="zh-TW" altLang="en-US" dirty="0"/>
              </a:p>
              <a:p>
                <a:pPr lvl="1"/>
                <a:r>
                  <a:rPr lang="en-US" altLang="zh-TW" dirty="0"/>
                  <a:t>Parameters of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&amp;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dirty="0"/>
                  <a:t> update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   in alternating fashion</a:t>
                </a:r>
              </a:p>
              <a:p>
                <a:pPr marL="457200" lvl="1" indent="0">
                  <a:buNone/>
                </a:pPr>
                <a:endParaRPr lang="en-CA" altLang="zh-TW" dirty="0"/>
              </a:p>
              <a:p>
                <a:pPr lvl="1"/>
                <a:endParaRPr lang="zh-TW" altLang="en-US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D3D24A62-1929-436C-8C2B-1236D3C85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371178"/>
              </p:ext>
            </p:extLst>
          </p:nvPr>
        </p:nvGraphicFramePr>
        <p:xfrm>
          <a:off x="6096000" y="2277772"/>
          <a:ext cx="5407496" cy="76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5" name="Equation" r:id="rId5" imgW="3047760" imgH="431640" progId="Equation.DSMT4">
                  <p:embed/>
                </p:oleObj>
              </mc:Choice>
              <mc:Fallback>
                <p:oleObj name="Equation" r:id="rId5" imgW="3047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277772"/>
                        <a:ext cx="5407496" cy="76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357F910D-554E-45E1-B47B-49DFC218F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773565"/>
              </p:ext>
            </p:extLst>
          </p:nvPr>
        </p:nvGraphicFramePr>
        <p:xfrm>
          <a:off x="8328248" y="1280900"/>
          <a:ext cx="2917304" cy="71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66" name="Equation" r:id="rId7" imgW="1765080" imgH="431640" progId="Equation.DSMT4">
                  <p:embed/>
                </p:oleObj>
              </mc:Choice>
              <mc:Fallback>
                <p:oleObj name="Equation" r:id="rId7" imgW="1765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28248" y="1280900"/>
                        <a:ext cx="2917304" cy="71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圖片 14">
            <a:extLst>
              <a:ext uri="{FF2B5EF4-FFF2-40B4-BE49-F238E27FC236}">
                <a16:creationId xmlns:a16="http://schemas.microsoft.com/office/drawing/2014/main" id="{C43724D2-34E9-4DAF-9EAC-70C663C4FF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/>
          <a:stretch/>
        </p:blipFill>
        <p:spPr>
          <a:xfrm>
            <a:off x="5015880" y="3163010"/>
            <a:ext cx="7051848" cy="350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14A35-C502-4DD0-8F92-87C60CD66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A2EEAC-2E75-4BFC-9EE1-55985DB28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Introduction 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CT Images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Compressive sensing</a:t>
            </a:r>
          </a:p>
          <a:p>
            <a:pPr lvl="1"/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ReconNet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/>
              <a:t>Software simulation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HLS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PYNQ implementation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Summary &amp; Future Work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>
                <a:ea typeface="PMingLiU" panose="02020500000000000000" pitchFamily="18" charset="-120"/>
              </a:rPr>
              <a:t>ReconNet</a:t>
            </a:r>
            <a:r>
              <a:rPr lang="en-US" altLang="ko-KR" dirty="0">
                <a:ea typeface="PMingLiU" panose="02020500000000000000" pitchFamily="18" charset="-120"/>
              </a:rPr>
              <a:t> </a:t>
            </a:r>
            <a:r>
              <a:rPr lang="en-US" altLang="zh-TW" dirty="0" smtClean="0"/>
              <a:t>Reconstruction (4x Reduction)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Euclidean + adversarial with Learned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zh-TW" i="0" dirty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zh-TW" dirty="0"/>
                  <a:t>, trained with Adam </a:t>
                </a:r>
                <a:r>
                  <a:rPr lang="en-US" altLang="zh-TW" dirty="0" smtClean="0"/>
                  <a:t>optimizer 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MR = 0.25, mean PSNR is 30.43 (total 346)</a:t>
                </a:r>
                <a:endParaRPr lang="zh-TW" altLang="zh-TW" dirty="0"/>
              </a:p>
              <a:p>
                <a:pPr lvl="1"/>
                <a:endParaRPr lang="en-US" altLang="zh-TW" dirty="0"/>
              </a:p>
              <a:p>
                <a:pPr marL="457200" lvl="1" indent="0">
                  <a:buNone/>
                </a:pPr>
                <a:endParaRPr lang="en-US" altLang="zh-TW" dirty="0"/>
              </a:p>
              <a:p>
                <a:pPr marL="457200" lvl="1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B1B8F4-50A9-4B7C-926C-28884E41701E}"/>
              </a:ext>
            </a:extLst>
          </p:cNvPr>
          <p:cNvSpPr txBox="1"/>
          <p:nvPr/>
        </p:nvSpPr>
        <p:spPr>
          <a:xfrm>
            <a:off x="3105696" y="566546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6C61FD-A22D-435F-B03D-17E35F4325CC}"/>
              </a:ext>
            </a:extLst>
          </p:cNvPr>
          <p:cNvSpPr txBox="1"/>
          <p:nvPr/>
        </p:nvSpPr>
        <p:spPr>
          <a:xfrm>
            <a:off x="7960143" y="5695012"/>
            <a:ext cx="155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Reconstructed</a:t>
            </a:r>
            <a:endParaRPr lang="zh-TW" altLang="en-US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83195B9-CB22-4DF4-8D96-4B1998291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278045"/>
            <a:ext cx="4172892" cy="31713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855E731-55C4-41C7-B56D-4C75E934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253956"/>
            <a:ext cx="4172893" cy="3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46635</TotalTime>
  <Words>1613</Words>
  <Application>Microsoft Office PowerPoint</Application>
  <PresentationFormat>寬螢幕</PresentationFormat>
  <Paragraphs>260</Paragraphs>
  <Slides>26</Slides>
  <Notes>4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新細明體</vt:lpstr>
      <vt:lpstr>新細明體</vt:lpstr>
      <vt:lpstr>標楷體</vt:lpstr>
      <vt:lpstr>Arial</vt:lpstr>
      <vt:lpstr>Calibri</vt:lpstr>
      <vt:lpstr>Cambria Math</vt:lpstr>
      <vt:lpstr>Segoe UI Historic</vt:lpstr>
      <vt:lpstr>Office 佈景主題</vt:lpstr>
      <vt:lpstr>Equation</vt:lpstr>
      <vt:lpstr>PowerPoint 簡報</vt:lpstr>
      <vt:lpstr>Outline</vt:lpstr>
      <vt:lpstr>Diagnostic Images</vt:lpstr>
      <vt:lpstr>Compressive sensing</vt:lpstr>
      <vt:lpstr>Reconstruction with ReconNet</vt:lpstr>
      <vt:lpstr>ReconNet</vt:lpstr>
      <vt:lpstr>Loss Function of ReconNet</vt:lpstr>
      <vt:lpstr>Outline</vt:lpstr>
      <vt:lpstr>ReconNet Reconstruction (4x Reduction) </vt:lpstr>
      <vt:lpstr>Outline</vt:lpstr>
      <vt:lpstr>Workflow</vt:lpstr>
      <vt:lpstr>Model Quantization (1/2)</vt:lpstr>
      <vt:lpstr>Model Quantization (2/2)</vt:lpstr>
      <vt:lpstr>Dataflow pipelining</vt:lpstr>
      <vt:lpstr>Line buffer for convolution operation</vt:lpstr>
      <vt:lpstr>2D Line buffer Library</vt:lpstr>
      <vt:lpstr>2D Line buffer Resource usage</vt:lpstr>
      <vt:lpstr>Comparison table</vt:lpstr>
      <vt:lpstr>Outline</vt:lpstr>
      <vt:lpstr>Top level architecture</vt:lpstr>
      <vt:lpstr>Host program</vt:lpstr>
      <vt:lpstr>Demo</vt:lpstr>
      <vt:lpstr>Final Performance</vt:lpstr>
      <vt:lpstr>Summary</vt:lpstr>
      <vt:lpstr>Future Work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lssh30310</dc:creator>
  <cp:lastModifiedBy>lin brian</cp:lastModifiedBy>
  <cp:revision>3121</cp:revision>
  <cp:lastPrinted>2020-09-09T01:38:55Z</cp:lastPrinted>
  <dcterms:created xsi:type="dcterms:W3CDTF">2012-06-04T04:03:20Z</dcterms:created>
  <dcterms:modified xsi:type="dcterms:W3CDTF">2021-01-21T15:00:07Z</dcterms:modified>
</cp:coreProperties>
</file>